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4D8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FAD1-E783-5A40-B697-35E10D5E050B}" type="datetimeFigureOut">
              <a:rPr lang="fr-FR" smtClean="0"/>
              <a:pPr/>
              <a:t>11/04/2018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E59B8-1E3E-9747-8EA6-C141CEE824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11781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bac coûte cher</a:t>
            </a:r>
          </a:p>
          <a:p>
            <a:r>
              <a:rPr lang="fr-FR" dirty="0" smtClean="0"/>
              <a:t>Tout</a:t>
            </a:r>
            <a:r>
              <a:rPr lang="fr-FR" baseline="0" dirty="0" smtClean="0"/>
              <a:t> le monde a son bac </a:t>
            </a:r>
          </a:p>
          <a:p>
            <a:r>
              <a:rPr lang="fr-FR" dirty="0" smtClean="0"/>
              <a:t>Le</a:t>
            </a:r>
            <a:r>
              <a:rPr lang="fr-FR" baseline="0" dirty="0" smtClean="0"/>
              <a:t> bac ne sert plus à rien</a:t>
            </a:r>
          </a:p>
          <a:p>
            <a:r>
              <a:rPr lang="fr-FR" baseline="0" dirty="0" smtClean="0"/>
              <a:t>Pas besoin d’épreuves nationales qui coûtent cher</a:t>
            </a:r>
          </a:p>
          <a:p>
            <a:r>
              <a:rPr lang="fr-FR" baseline="0" dirty="0" smtClean="0"/>
              <a:t>L’année est désorganisée</a:t>
            </a:r>
          </a:p>
          <a:p>
            <a:endParaRPr lang="fr-FR" baseline="0" dirty="0" smtClean="0"/>
          </a:p>
          <a:p>
            <a:endParaRPr lang="fr-FR" baseline="0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E59B8-1E3E-9747-8EA6-C141CEE8242F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81238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E59B8-1E3E-9747-8EA6-C141CEE8242F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58431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, imag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latin typeface="Arial"/>
                <a:cs typeface="Arial"/>
              </a:rPr>
              <a:t>Des idées reçues</a:t>
            </a:r>
            <a:endParaRPr lang="fr-FR" dirty="0">
              <a:latin typeface="Arial"/>
              <a:cs typeface="Arial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91258" y="3429000"/>
            <a:ext cx="7262519" cy="1914408"/>
          </a:xfrm>
        </p:spPr>
        <p:txBody>
          <a:bodyPr>
            <a:normAutofit/>
          </a:bodyPr>
          <a:lstStyle/>
          <a:p>
            <a:endParaRPr lang="fr-FR" dirty="0" smtClean="0">
              <a:latin typeface="Arial"/>
              <a:cs typeface="Arial"/>
            </a:endParaRPr>
          </a:p>
          <a:p>
            <a:pPr algn="l"/>
            <a:r>
              <a:rPr lang="fr-FR" dirty="0" smtClean="0">
                <a:solidFill>
                  <a:srgbClr val="CF4D87"/>
                </a:solidFill>
                <a:latin typeface="Arial"/>
                <a:cs typeface="Arial"/>
              </a:rPr>
              <a:t>Edouard Philippe: </a:t>
            </a:r>
            <a:r>
              <a:rPr lang="fr-FR" sz="1600" dirty="0" smtClean="0">
                <a:latin typeface="Arial"/>
                <a:cs typeface="Arial"/>
              </a:rPr>
              <a:t>«</a:t>
            </a:r>
            <a:r>
              <a:rPr lang="fr-FR" sz="1600" dirty="0">
                <a:latin typeface="Arial"/>
                <a:cs typeface="Arial"/>
              </a:rPr>
              <a:t> Nous dépensons bien plus que les autres pays pour le lycée notamment parce que notre système est rigide et conçu autour du baccalauréat. Mais nous conduisons </a:t>
            </a:r>
            <a:r>
              <a:rPr lang="fr-FR" sz="1600" dirty="0" smtClean="0">
                <a:latin typeface="Arial"/>
                <a:cs typeface="Arial"/>
              </a:rPr>
              <a:t>60 % </a:t>
            </a:r>
            <a:r>
              <a:rPr lang="fr-FR" sz="1600" dirty="0">
                <a:latin typeface="Arial"/>
                <a:cs typeface="Arial"/>
              </a:rPr>
              <a:t>de bacheliers à l'échec en licence »</a:t>
            </a:r>
            <a:r>
              <a:rPr lang="fr-FR" sz="1600" dirty="0" smtClean="0">
                <a:latin typeface="Arial"/>
                <a:cs typeface="Arial"/>
              </a:rPr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96664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2361694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Arial"/>
                <a:cs typeface="Arial"/>
              </a:rPr>
              <a:t>Même le CNESCO et Nathalie Mons démentent</a:t>
            </a:r>
            <a:endParaRPr lang="fr-FR" dirty="0">
              <a:latin typeface="Arial"/>
              <a:cs typeface="Arial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5371" y="2605852"/>
            <a:ext cx="7345363" cy="3930040"/>
          </a:xfrm>
        </p:spPr>
        <p:txBody>
          <a:bodyPr>
            <a:normAutofit fontScale="92500" lnSpcReduction="10000"/>
          </a:bodyPr>
          <a:lstStyle/>
          <a:p>
            <a:r>
              <a:rPr lang="fr-FR" sz="1600" dirty="0" smtClean="0">
                <a:solidFill>
                  <a:srgbClr val="CF4D87"/>
                </a:solidFill>
                <a:latin typeface="Arial"/>
                <a:cs typeface="Arial"/>
              </a:rPr>
              <a:t>Le modèle français </a:t>
            </a:r>
            <a:r>
              <a:rPr lang="fr-FR" sz="1600" dirty="0" smtClean="0">
                <a:latin typeface="Arial"/>
                <a:cs typeface="Arial"/>
              </a:rPr>
              <a:t>du bac est devenu </a:t>
            </a:r>
            <a:r>
              <a:rPr lang="fr-FR" sz="1600" dirty="0" smtClean="0">
                <a:solidFill>
                  <a:srgbClr val="CF4D87"/>
                </a:solidFill>
                <a:latin typeface="Arial"/>
                <a:cs typeface="Arial"/>
              </a:rPr>
              <a:t>dominant</a:t>
            </a:r>
            <a:r>
              <a:rPr lang="fr-FR" sz="1600" dirty="0" smtClean="0">
                <a:latin typeface="Arial"/>
                <a:cs typeface="Arial"/>
              </a:rPr>
              <a:t> dans l’OCDE (plus des 2/3 d’entre eux)</a:t>
            </a:r>
          </a:p>
          <a:p>
            <a:r>
              <a:rPr lang="fr-FR" sz="1600" dirty="0" smtClean="0">
                <a:latin typeface="Arial"/>
                <a:cs typeface="Arial"/>
              </a:rPr>
              <a:t>Le bac doit être réellement </a:t>
            </a:r>
            <a:r>
              <a:rPr lang="fr-FR" sz="1600" dirty="0" smtClean="0">
                <a:solidFill>
                  <a:srgbClr val="CF4D87"/>
                </a:solidFill>
                <a:latin typeface="Arial"/>
                <a:cs typeface="Arial"/>
              </a:rPr>
              <a:t>démocratisé</a:t>
            </a:r>
          </a:p>
          <a:p>
            <a:r>
              <a:rPr lang="fr-FR" sz="1600" dirty="0" smtClean="0">
                <a:solidFill>
                  <a:srgbClr val="CF4D87"/>
                </a:solidFill>
                <a:latin typeface="Arial"/>
                <a:cs typeface="Arial"/>
              </a:rPr>
              <a:t>L’intérêt des examens externes </a:t>
            </a:r>
            <a:r>
              <a:rPr lang="fr-FR" sz="1600" dirty="0" smtClean="0">
                <a:latin typeface="Arial"/>
                <a:cs typeface="Arial"/>
              </a:rPr>
              <a:t>en fin de secondaire est de permettre une évaluation des acquisitions </a:t>
            </a:r>
            <a:r>
              <a:rPr lang="fr-FR" sz="1600" i="1" dirty="0" smtClean="0">
                <a:latin typeface="Arial"/>
                <a:cs typeface="Arial"/>
              </a:rPr>
              <a:t>réelles</a:t>
            </a:r>
            <a:r>
              <a:rPr lang="fr-FR" sz="1600" dirty="0" smtClean="0">
                <a:latin typeface="Arial"/>
                <a:cs typeface="Arial"/>
              </a:rPr>
              <a:t> des élèves qui soit de plus harmonisée au niveau national.</a:t>
            </a:r>
          </a:p>
          <a:p>
            <a:pPr eaLnBrk="0" hangingPunct="0"/>
            <a:r>
              <a:rPr lang="fr-FR" sz="1600" dirty="0" smtClean="0">
                <a:solidFill>
                  <a:srgbClr val="CF4D87"/>
                </a:solidFill>
                <a:latin typeface="Arial"/>
                <a:cs typeface="Arial"/>
              </a:rPr>
              <a:t>Les tests nationaux </a:t>
            </a:r>
            <a:r>
              <a:rPr lang="fr-FR" sz="1600" dirty="0">
                <a:latin typeface="Arial"/>
                <a:cs typeface="Arial"/>
              </a:rPr>
              <a:t>font progresser en moyenne les apprentissages des élèves et réduisent les </a:t>
            </a:r>
            <a:r>
              <a:rPr lang="fr-FR" sz="1600" dirty="0" smtClean="0">
                <a:latin typeface="Arial"/>
                <a:cs typeface="Arial"/>
              </a:rPr>
              <a:t>inégalités scolaires </a:t>
            </a:r>
            <a:r>
              <a:rPr lang="fr-FR" sz="1600" dirty="0">
                <a:latin typeface="Arial"/>
                <a:cs typeface="Arial"/>
              </a:rPr>
              <a:t>globales et d’origine sociale</a:t>
            </a:r>
            <a:r>
              <a:rPr lang="fr-FR" sz="1600" dirty="0" smtClean="0">
                <a:latin typeface="Arial"/>
                <a:cs typeface="Arial"/>
              </a:rPr>
              <a:t>.</a:t>
            </a:r>
          </a:p>
          <a:p>
            <a:pPr eaLnBrk="0" hangingPunct="0"/>
            <a:r>
              <a:rPr lang="fr-FR" sz="1600" dirty="0">
                <a:solidFill>
                  <a:srgbClr val="CF4D87"/>
                </a:solidFill>
                <a:latin typeface="Arial"/>
                <a:cs typeface="Arial"/>
              </a:rPr>
              <a:t>les jeunes</a:t>
            </a:r>
            <a:r>
              <a:rPr lang="fr-FR" sz="1600" dirty="0">
                <a:latin typeface="Arial"/>
                <a:cs typeface="Arial"/>
              </a:rPr>
              <a:t>, </a:t>
            </a:r>
            <a:r>
              <a:rPr lang="fr-FR" sz="1600" dirty="0" smtClean="0">
                <a:latin typeface="Arial"/>
                <a:cs typeface="Arial"/>
              </a:rPr>
              <a:t>revendiquent des titres </a:t>
            </a:r>
            <a:r>
              <a:rPr lang="fr-FR" sz="1600" dirty="0">
                <a:latin typeface="Arial"/>
                <a:cs typeface="Arial"/>
              </a:rPr>
              <a:t>certificatifs qui donnent des informations fiables sur leurs compétences réelles, </a:t>
            </a:r>
            <a:r>
              <a:rPr lang="fr-FR" sz="1600" dirty="0">
                <a:solidFill>
                  <a:srgbClr val="CF4D87"/>
                </a:solidFill>
                <a:latin typeface="Arial"/>
                <a:cs typeface="Arial"/>
              </a:rPr>
              <a:t>les entreprises </a:t>
            </a:r>
            <a:r>
              <a:rPr lang="fr-FR" sz="1600" dirty="0">
                <a:latin typeface="Arial"/>
                <a:cs typeface="Arial"/>
              </a:rPr>
              <a:t>demandent des diplômes à </a:t>
            </a:r>
            <a:r>
              <a:rPr lang="fr-FR" sz="1600" dirty="0" smtClean="0">
                <a:latin typeface="Arial"/>
                <a:cs typeface="Arial"/>
              </a:rPr>
              <a:t>légitimité nationale</a:t>
            </a:r>
            <a:endParaRPr lang="fr-FR" sz="1600" dirty="0">
              <a:latin typeface="Arial"/>
              <a:cs typeface="Arial"/>
            </a:endParaRPr>
          </a:p>
          <a:p>
            <a:pPr marL="0" indent="0" eaLnBrk="0" hangingPunct="0">
              <a:buNone/>
            </a:pPr>
            <a:r>
              <a:rPr lang="fr-FR" sz="1600" dirty="0"/>
              <a:t> </a:t>
            </a:r>
            <a:endParaRPr lang="fr-FR" sz="1600" b="1" dirty="0"/>
          </a:p>
          <a:p>
            <a:pPr eaLnBrk="0" hangingPunct="0"/>
            <a:endParaRPr lang="fr-FR" sz="1600" dirty="0" smtClean="0">
              <a:latin typeface="Arial"/>
              <a:cs typeface="Arial"/>
            </a:endParaRPr>
          </a:p>
          <a:p>
            <a:pPr eaLnBrk="0" hangingPunct="0"/>
            <a:endParaRPr lang="fr-FR" sz="1800" dirty="0">
              <a:latin typeface="Arial"/>
              <a:cs typeface="Arial"/>
            </a:endParaRPr>
          </a:p>
          <a:p>
            <a:endParaRPr lang="fr-FR" sz="1800" dirty="0" smtClean="0">
              <a:latin typeface="Arial"/>
              <a:cs typeface="Arial"/>
            </a:endParaRPr>
          </a:p>
          <a:p>
            <a:endParaRPr lang="fr-FR" sz="1800" dirty="0" smtClean="0">
              <a:latin typeface="Arial"/>
              <a:cs typeface="Arial"/>
            </a:endParaRPr>
          </a:p>
          <a:p>
            <a:endParaRPr lang="fr-FR" dirty="0" smtClean="0">
              <a:latin typeface="Arial"/>
              <a:cs typeface="Arial"/>
            </a:endParaRPr>
          </a:p>
          <a:p>
            <a:endParaRPr lang="fr-FR" dirty="0" smtClean="0">
              <a:latin typeface="Arial"/>
              <a:cs typeface="Arial"/>
            </a:endParaRPr>
          </a:p>
          <a:p>
            <a:endParaRPr lang="fr-FR" dirty="0" smtClean="0">
              <a:latin typeface="Arial"/>
              <a:cs typeface="Arial"/>
            </a:endParaRPr>
          </a:p>
          <a:p>
            <a:endParaRPr lang="fr-FR" dirty="0" smtClean="0">
              <a:latin typeface="Arial"/>
              <a:cs typeface="Arial"/>
            </a:endParaRP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93931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8741" y="244158"/>
            <a:ext cx="8701852" cy="1110509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0" hangingPunct="0">
              <a:buNone/>
            </a:pPr>
            <a:endParaRPr lang="fr-FR" sz="3200" dirty="0" smtClean="0">
              <a:latin typeface="Arial"/>
              <a:cs typeface="Arial"/>
            </a:endParaRPr>
          </a:p>
          <a:p>
            <a:pPr marL="0" indent="0" algn="just" eaLnBrk="0" hangingPunct="0">
              <a:buNone/>
            </a:pPr>
            <a:r>
              <a:rPr lang="fr-FR" sz="3200" dirty="0" smtClean="0">
                <a:latin typeface="Arial"/>
                <a:cs typeface="Arial"/>
              </a:rPr>
              <a:t>Au </a:t>
            </a:r>
            <a:r>
              <a:rPr lang="fr-FR" sz="3200" dirty="0">
                <a:latin typeface="Arial"/>
                <a:cs typeface="Arial"/>
              </a:rPr>
              <a:t>total, le baccalauréat français </a:t>
            </a:r>
            <a:r>
              <a:rPr lang="fr-FR" sz="3200" dirty="0" smtClean="0">
                <a:latin typeface="Arial"/>
                <a:cs typeface="Arial"/>
              </a:rPr>
              <a:t>correspond </a:t>
            </a:r>
            <a:r>
              <a:rPr lang="fr-FR" sz="3200" dirty="0">
                <a:latin typeface="Arial"/>
                <a:cs typeface="Arial"/>
              </a:rPr>
              <a:t>bien aux formes d’évaluations </a:t>
            </a:r>
            <a:r>
              <a:rPr lang="fr-FR" sz="3200" dirty="0" smtClean="0">
                <a:solidFill>
                  <a:srgbClr val="CF4D87"/>
                </a:solidFill>
                <a:latin typeface="Arial"/>
                <a:cs typeface="Arial"/>
              </a:rPr>
              <a:t>qui peuvent </a:t>
            </a:r>
            <a:r>
              <a:rPr lang="fr-FR" sz="3200" dirty="0">
                <a:solidFill>
                  <a:srgbClr val="CF4D87"/>
                </a:solidFill>
                <a:latin typeface="Arial"/>
                <a:cs typeface="Arial"/>
              </a:rPr>
              <a:t>avoir un effet bénéfique sur les résultats des élèves</a:t>
            </a:r>
            <a:r>
              <a:rPr lang="fr-FR" sz="3200" dirty="0">
                <a:latin typeface="Arial"/>
                <a:cs typeface="Arial"/>
              </a:rPr>
              <a:t>.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397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5778" y="188149"/>
            <a:ext cx="8598369" cy="1505184"/>
          </a:xfrm>
          <a:noFill/>
        </p:spPr>
        <p:txBody>
          <a:bodyPr>
            <a:normAutofit fontScale="90000"/>
          </a:bodyPr>
          <a:lstStyle/>
          <a:p>
            <a:r>
              <a:rPr lang="fr-FR" sz="3600" dirty="0" smtClean="0">
                <a:latin typeface="Arial"/>
                <a:cs typeface="Arial"/>
              </a:rPr>
              <a:t/>
            </a:r>
            <a:br>
              <a:rPr lang="fr-FR" sz="3600" dirty="0" smtClean="0">
                <a:latin typeface="Arial"/>
                <a:cs typeface="Arial"/>
              </a:rPr>
            </a:br>
            <a:r>
              <a:rPr lang="fr-FR" sz="4000" i="1" dirty="0" smtClean="0">
                <a:latin typeface="Arial"/>
                <a:cs typeface="Arial"/>
              </a:rPr>
              <a:t>Ce </a:t>
            </a:r>
            <a:r>
              <a:rPr lang="fr-FR" sz="4000" i="1" dirty="0">
                <a:latin typeface="Arial"/>
                <a:cs typeface="Arial"/>
              </a:rPr>
              <a:t>qui doit être changé réellement est peu souvent pointé du doigt.</a:t>
            </a:r>
            <a:r>
              <a:rPr lang="fr-FR" sz="4000" dirty="0">
                <a:latin typeface="Arial"/>
                <a:cs typeface="Arial"/>
              </a:rPr>
              <a:t> </a:t>
            </a:r>
            <a:r>
              <a:rPr lang="fr-FR" sz="4000" dirty="0" smtClean="0">
                <a:latin typeface="Arial"/>
                <a:cs typeface="Arial"/>
              </a:rPr>
              <a:t>N. Mons</a:t>
            </a:r>
            <a:r>
              <a:rPr lang="fr-FR" sz="4000" dirty="0">
                <a:latin typeface="Arial"/>
                <a:cs typeface="Arial"/>
              </a:rPr>
              <a:t/>
            </a:r>
            <a:br>
              <a:rPr lang="fr-FR" sz="4000" dirty="0">
                <a:latin typeface="Arial"/>
                <a:cs typeface="Arial"/>
              </a:rPr>
            </a:br>
            <a:endParaRPr lang="fr-FR" sz="4000" dirty="0">
              <a:latin typeface="Arial"/>
              <a:cs typeface="Arial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00112" y="3066816"/>
            <a:ext cx="7345363" cy="1806222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>
                <a:latin typeface="Arial"/>
                <a:cs typeface="Arial"/>
              </a:rPr>
              <a:t>Pour le SNEP-FSU, bien </a:t>
            </a:r>
            <a:r>
              <a:rPr lang="fr-FR" dirty="0">
                <a:latin typeface="Arial"/>
                <a:cs typeface="Arial"/>
              </a:rPr>
              <a:t>sûr qu’il faut faire évoluer le Bac, </a:t>
            </a:r>
            <a:r>
              <a:rPr lang="fr-FR" dirty="0" smtClean="0">
                <a:latin typeface="Arial"/>
                <a:cs typeface="Arial"/>
              </a:rPr>
              <a:t>les </a:t>
            </a:r>
            <a:r>
              <a:rPr lang="fr-FR" dirty="0">
                <a:latin typeface="Arial"/>
                <a:cs typeface="Arial"/>
              </a:rPr>
              <a:t>enseignements au lycée… </a:t>
            </a:r>
            <a:r>
              <a:rPr lang="fr-FR" dirty="0" smtClean="0">
                <a:latin typeface="Arial"/>
                <a:cs typeface="Arial"/>
              </a:rPr>
              <a:t>pour </a:t>
            </a:r>
            <a:r>
              <a:rPr lang="fr-FR" dirty="0">
                <a:solidFill>
                  <a:srgbClr val="CF4D87"/>
                </a:solidFill>
                <a:latin typeface="Arial"/>
                <a:cs typeface="Arial"/>
              </a:rPr>
              <a:t>faire mieux réussir tous les élèves,</a:t>
            </a:r>
            <a:r>
              <a:rPr lang="fr-FR" dirty="0">
                <a:latin typeface="Arial"/>
                <a:cs typeface="Arial"/>
              </a:rPr>
              <a:t> construire une méthode et se donner un temps nécessairement plus long.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26981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rial"/>
                <a:cs typeface="Arial"/>
              </a:rPr>
              <a:t>Le vrai but</a:t>
            </a:r>
            <a:endParaRPr lang="fr-FR" dirty="0">
              <a:latin typeface="Arial"/>
              <a:cs typeface="Arial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00112" y="2133601"/>
            <a:ext cx="7345363" cy="4112918"/>
          </a:xfrm>
        </p:spPr>
        <p:txBody>
          <a:bodyPr/>
          <a:lstStyle/>
          <a:p>
            <a:pPr lvl="0"/>
            <a:r>
              <a:rPr lang="fr-FR" dirty="0">
                <a:latin typeface="Arial"/>
                <a:cs typeface="Arial"/>
              </a:rPr>
              <a:t>Faire des </a:t>
            </a:r>
            <a:r>
              <a:rPr lang="fr-FR" dirty="0" smtClean="0">
                <a:latin typeface="Arial"/>
                <a:cs typeface="Arial"/>
              </a:rPr>
              <a:t>économies</a:t>
            </a:r>
          </a:p>
          <a:p>
            <a:r>
              <a:rPr lang="fr-FR" dirty="0">
                <a:latin typeface="Arial"/>
                <a:cs typeface="Arial"/>
              </a:rPr>
              <a:t>Une grande réforme du lycée</a:t>
            </a:r>
          </a:p>
          <a:p>
            <a:pPr lvl="0"/>
            <a:r>
              <a:rPr lang="fr-FR" dirty="0">
                <a:latin typeface="Arial"/>
                <a:cs typeface="Arial"/>
              </a:rPr>
              <a:t>P</a:t>
            </a:r>
            <a:r>
              <a:rPr lang="fr-FR" dirty="0" smtClean="0">
                <a:latin typeface="Arial"/>
                <a:cs typeface="Arial"/>
              </a:rPr>
              <a:t>our l’adapter à la sélection universitaire</a:t>
            </a:r>
          </a:p>
          <a:p>
            <a:pPr lvl="0"/>
            <a:endParaRPr lang="fr-FR" dirty="0">
              <a:latin typeface="Arial"/>
              <a:cs typeface="Arial"/>
            </a:endParaRPr>
          </a:p>
          <a:p>
            <a:pPr marL="0" lvl="0" indent="0" algn="ctr">
              <a:buNone/>
            </a:pPr>
            <a:r>
              <a:rPr lang="fr-FR" sz="3200" dirty="0" smtClean="0">
                <a:solidFill>
                  <a:srgbClr val="CF4D87"/>
                </a:solidFill>
                <a:latin typeface="Arial"/>
                <a:cs typeface="Arial"/>
              </a:rPr>
              <a:t>Une réforme qui s’inscrit </a:t>
            </a:r>
          </a:p>
          <a:p>
            <a:pPr marL="0" lvl="0" indent="0" algn="ctr">
              <a:spcBef>
                <a:spcPts val="200"/>
              </a:spcBef>
              <a:buNone/>
            </a:pPr>
            <a:r>
              <a:rPr lang="fr-FR" sz="3200" dirty="0" smtClean="0">
                <a:solidFill>
                  <a:srgbClr val="CF4D87"/>
                </a:solidFill>
                <a:latin typeface="Arial"/>
                <a:cs typeface="Arial"/>
              </a:rPr>
              <a:t>dans le </a:t>
            </a:r>
            <a:r>
              <a:rPr lang="fr-FR" sz="3200" dirty="0" err="1" smtClean="0">
                <a:solidFill>
                  <a:srgbClr val="CF4D87"/>
                </a:solidFill>
                <a:latin typeface="Arial"/>
                <a:cs typeface="Arial"/>
              </a:rPr>
              <a:t>détricotage</a:t>
            </a:r>
            <a:r>
              <a:rPr lang="fr-FR" sz="3200" dirty="0" smtClean="0">
                <a:solidFill>
                  <a:srgbClr val="CF4D87"/>
                </a:solidFill>
                <a:latin typeface="Arial"/>
                <a:cs typeface="Arial"/>
              </a:rPr>
              <a:t> du service public</a:t>
            </a:r>
          </a:p>
          <a:p>
            <a:pPr lvl="0">
              <a:spcBef>
                <a:spcPts val="200"/>
              </a:spcBef>
            </a:pPr>
            <a:endParaRPr lang="fr-FR" dirty="0" smtClean="0">
              <a:latin typeface="Arial"/>
              <a:cs typeface="Arial"/>
            </a:endParaRPr>
          </a:p>
          <a:p>
            <a:pPr lvl="0"/>
            <a:endParaRPr lang="fr-FR" dirty="0">
              <a:latin typeface="Arial"/>
              <a:cs typeface="Arial"/>
            </a:endParaRPr>
          </a:p>
          <a:p>
            <a:endParaRPr lang="fr-FR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913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"/>
                <a:cs typeface="Arial"/>
              </a:rPr>
              <a:t>La méthode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9000" y="1900297"/>
            <a:ext cx="7345363" cy="3678296"/>
          </a:xfrm>
        </p:spPr>
        <p:txBody>
          <a:bodyPr/>
          <a:lstStyle/>
          <a:p>
            <a:r>
              <a:rPr lang="fr-FR" dirty="0">
                <a:latin typeface="Arial"/>
                <a:cs typeface="Arial"/>
              </a:rPr>
              <a:t>En donner une présentation tranquille et </a:t>
            </a:r>
            <a:r>
              <a:rPr lang="fr-FR" dirty="0">
                <a:solidFill>
                  <a:srgbClr val="CF4D87"/>
                </a:solidFill>
                <a:latin typeface="Arial"/>
                <a:cs typeface="Arial"/>
              </a:rPr>
              <a:t>pragmatique</a:t>
            </a:r>
            <a:r>
              <a:rPr lang="fr-FR" dirty="0">
                <a:latin typeface="Arial"/>
                <a:cs typeface="Arial"/>
              </a:rPr>
              <a:t> </a:t>
            </a:r>
          </a:p>
          <a:p>
            <a:pPr lvl="0"/>
            <a:r>
              <a:rPr lang="fr-FR" dirty="0" smtClean="0">
                <a:solidFill>
                  <a:srgbClr val="CF4D87"/>
                </a:solidFill>
                <a:latin typeface="Arial"/>
                <a:cs typeface="Arial"/>
              </a:rPr>
              <a:t>Segmentation</a:t>
            </a:r>
            <a:r>
              <a:rPr lang="fr-FR" dirty="0" smtClean="0">
                <a:latin typeface="Arial"/>
                <a:cs typeface="Arial"/>
              </a:rPr>
              <a:t> </a:t>
            </a:r>
            <a:r>
              <a:rPr lang="fr-FR" dirty="0">
                <a:latin typeface="Arial"/>
                <a:cs typeface="Arial"/>
              </a:rPr>
              <a:t>et </a:t>
            </a:r>
            <a:r>
              <a:rPr lang="fr-FR" dirty="0">
                <a:solidFill>
                  <a:srgbClr val="CF4D87"/>
                </a:solidFill>
                <a:latin typeface="Arial"/>
                <a:cs typeface="Arial"/>
              </a:rPr>
              <a:t>éclatement</a:t>
            </a:r>
            <a:r>
              <a:rPr lang="fr-FR" dirty="0">
                <a:latin typeface="Arial"/>
                <a:cs typeface="Arial"/>
              </a:rPr>
              <a:t> des </a:t>
            </a:r>
            <a:r>
              <a:rPr lang="fr-FR" dirty="0" smtClean="0">
                <a:latin typeface="Arial"/>
                <a:cs typeface="Arial"/>
              </a:rPr>
              <a:t>concertations</a:t>
            </a:r>
          </a:p>
          <a:p>
            <a:r>
              <a:rPr lang="fr-FR" dirty="0" smtClean="0">
                <a:latin typeface="Arial"/>
                <a:cs typeface="Arial"/>
              </a:rPr>
              <a:t>Frapper </a:t>
            </a:r>
            <a:r>
              <a:rPr lang="fr-FR" dirty="0" smtClean="0">
                <a:solidFill>
                  <a:srgbClr val="CF4D87"/>
                </a:solidFill>
                <a:latin typeface="Arial"/>
                <a:cs typeface="Arial"/>
              </a:rPr>
              <a:t>fort</a:t>
            </a:r>
            <a:r>
              <a:rPr lang="fr-FR" dirty="0" smtClean="0">
                <a:latin typeface="Arial"/>
                <a:cs typeface="Arial"/>
              </a:rPr>
              <a:t>, aller </a:t>
            </a:r>
            <a:r>
              <a:rPr lang="fr-FR" dirty="0">
                <a:latin typeface="Arial"/>
                <a:cs typeface="Arial"/>
              </a:rPr>
              <a:t>très </a:t>
            </a:r>
            <a:r>
              <a:rPr lang="fr-FR" dirty="0" smtClean="0">
                <a:solidFill>
                  <a:srgbClr val="CF4D87"/>
                </a:solidFill>
                <a:latin typeface="Arial"/>
                <a:cs typeface="Arial"/>
              </a:rPr>
              <a:t>vite, </a:t>
            </a:r>
            <a:r>
              <a:rPr lang="fr-FR" dirty="0" smtClean="0">
                <a:solidFill>
                  <a:schemeClr val="tx1"/>
                </a:solidFill>
                <a:latin typeface="Arial"/>
                <a:cs typeface="Arial"/>
              </a:rPr>
              <a:t>soigner</a:t>
            </a:r>
            <a:r>
              <a:rPr lang="fr-FR" dirty="0" smtClean="0">
                <a:solidFill>
                  <a:srgbClr val="CF4D87"/>
                </a:solidFill>
                <a:latin typeface="Arial"/>
                <a:cs typeface="Arial"/>
              </a:rPr>
              <a:t> la </a:t>
            </a:r>
            <a:r>
              <a:rPr lang="fr-FR" dirty="0" err="1" smtClean="0">
                <a:solidFill>
                  <a:srgbClr val="CF4D87"/>
                </a:solidFill>
                <a:latin typeface="Arial"/>
                <a:cs typeface="Arial"/>
              </a:rPr>
              <a:t>com</a:t>
            </a:r>
            <a:endParaRPr lang="fr-FR" dirty="0" smtClean="0">
              <a:solidFill>
                <a:srgbClr val="CF4D87"/>
              </a:solidFill>
              <a:latin typeface="Arial"/>
              <a:cs typeface="Arial"/>
            </a:endParaRPr>
          </a:p>
          <a:p>
            <a:r>
              <a:rPr lang="fr-FR" dirty="0">
                <a:latin typeface="Arial"/>
                <a:cs typeface="Arial"/>
              </a:rPr>
              <a:t>Un gouvernement </a:t>
            </a:r>
            <a:r>
              <a:rPr lang="fr-FR" dirty="0">
                <a:solidFill>
                  <a:srgbClr val="CF4D87"/>
                </a:solidFill>
                <a:latin typeface="Arial"/>
                <a:cs typeface="Arial"/>
              </a:rPr>
              <a:t>« d’experts » </a:t>
            </a:r>
          </a:p>
          <a:p>
            <a:pPr lvl="0"/>
            <a:endParaRPr lang="fr-FR" dirty="0" smtClean="0">
              <a:latin typeface="Arial"/>
              <a:cs typeface="Arial"/>
            </a:endParaRPr>
          </a:p>
          <a:p>
            <a:pPr lvl="0"/>
            <a:endParaRPr lang="fr-FR" dirty="0" smtClean="0">
              <a:latin typeface="Arial"/>
              <a:cs typeface="Arial"/>
            </a:endParaRPr>
          </a:p>
          <a:p>
            <a:pPr lvl="0"/>
            <a:endParaRPr lang="fr-FR" dirty="0">
              <a:latin typeface="Arial"/>
              <a:cs typeface="Arial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17498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Arial"/>
                <a:cs typeface="Arial"/>
              </a:rPr>
              <a:t>Qu’est-ce qui se cache derrière ce nouveau bac ?</a:t>
            </a:r>
            <a:endParaRPr lang="fr-FR" dirty="0">
              <a:latin typeface="Arial"/>
              <a:cs typeface="Arial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00112" y="2857971"/>
            <a:ext cx="7782925" cy="3115733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latin typeface="Arial"/>
                <a:cs typeface="Arial"/>
              </a:rPr>
              <a:t>U</a:t>
            </a:r>
            <a:r>
              <a:rPr lang="fr-FR" dirty="0" smtClean="0">
                <a:latin typeface="Arial"/>
                <a:cs typeface="Arial"/>
              </a:rPr>
              <a:t>ne gestion des flux entre le collège et l’enseignement supérieur.</a:t>
            </a:r>
          </a:p>
          <a:p>
            <a:pPr marL="0" indent="0">
              <a:buNone/>
            </a:pPr>
            <a:r>
              <a:rPr lang="fr-FR" dirty="0" smtClean="0">
                <a:latin typeface="Arial"/>
                <a:cs typeface="Arial"/>
              </a:rPr>
              <a:t>L’entité bac-3/bac+3</a:t>
            </a:r>
          </a:p>
          <a:p>
            <a:pPr marL="0" indent="0">
              <a:buNone/>
            </a:pPr>
            <a:r>
              <a:rPr lang="fr-FR" dirty="0" smtClean="0">
                <a:latin typeface="Arial"/>
                <a:cs typeface="Arial"/>
              </a:rPr>
              <a:t>Seules les voies générales sont concernées</a:t>
            </a:r>
          </a:p>
          <a:p>
            <a:pPr marL="0" indent="0">
              <a:buNone/>
            </a:pPr>
            <a:r>
              <a:rPr lang="fr-FR" dirty="0" smtClean="0">
                <a:latin typeface="Arial"/>
                <a:cs typeface="Arial"/>
              </a:rPr>
              <a:t>Les voies professionnelles remaniées à part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11141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6222" y="244158"/>
            <a:ext cx="7996297" cy="1339850"/>
          </a:xfrm>
        </p:spPr>
        <p:txBody>
          <a:bodyPr>
            <a:noAutofit/>
          </a:bodyPr>
          <a:lstStyle/>
          <a:p>
            <a:r>
              <a:rPr lang="fr-FR" sz="3600" dirty="0" smtClean="0">
                <a:latin typeface="Arial"/>
                <a:cs typeface="Arial"/>
              </a:rPr>
              <a:t>Le vrai visage du nouveau bac</a:t>
            </a:r>
            <a:endParaRPr lang="fr-FR" sz="3600" dirty="0">
              <a:latin typeface="Arial"/>
              <a:cs typeface="Arial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CF4D87"/>
                </a:solidFill>
                <a:latin typeface="Arial"/>
                <a:cs typeface="Arial"/>
              </a:rPr>
              <a:t>Désorganisation</a:t>
            </a:r>
            <a:r>
              <a:rPr lang="fr-FR" dirty="0" smtClean="0">
                <a:latin typeface="Arial"/>
                <a:cs typeface="Arial"/>
              </a:rPr>
              <a:t> pratiquement toute l’année de terminale</a:t>
            </a:r>
          </a:p>
          <a:p>
            <a:r>
              <a:rPr lang="fr-FR" dirty="0" smtClean="0">
                <a:solidFill>
                  <a:srgbClr val="CF4D87"/>
                </a:solidFill>
                <a:latin typeface="Arial"/>
                <a:cs typeface="Arial"/>
              </a:rPr>
              <a:t>Pas de droit à l’erreur</a:t>
            </a:r>
            <a:r>
              <a:rPr lang="fr-FR" dirty="0" smtClean="0">
                <a:latin typeface="Arial"/>
                <a:cs typeface="Arial"/>
              </a:rPr>
              <a:t>, toute évaluation compte</a:t>
            </a:r>
          </a:p>
          <a:p>
            <a:r>
              <a:rPr lang="fr-FR" dirty="0" smtClean="0">
                <a:latin typeface="Arial"/>
                <a:cs typeface="Arial"/>
              </a:rPr>
              <a:t>Un système plus </a:t>
            </a:r>
            <a:r>
              <a:rPr lang="fr-FR" dirty="0" smtClean="0">
                <a:solidFill>
                  <a:srgbClr val="CF4D87"/>
                </a:solidFill>
                <a:latin typeface="Arial"/>
                <a:cs typeface="Arial"/>
              </a:rPr>
              <a:t>inégalitaire</a:t>
            </a:r>
          </a:p>
          <a:p>
            <a:r>
              <a:rPr lang="fr-FR" dirty="0" smtClean="0">
                <a:solidFill>
                  <a:srgbClr val="CF4D87"/>
                </a:solidFill>
                <a:latin typeface="Arial"/>
                <a:cs typeface="Arial"/>
              </a:rPr>
              <a:t>Contingentement </a:t>
            </a:r>
            <a:r>
              <a:rPr lang="fr-FR" dirty="0" smtClean="0">
                <a:solidFill>
                  <a:schemeClr val="tx1"/>
                </a:solidFill>
                <a:latin typeface="Arial"/>
                <a:cs typeface="Arial"/>
              </a:rPr>
              <a:t>des choix de spécialités</a:t>
            </a:r>
          </a:p>
          <a:p>
            <a:r>
              <a:rPr lang="fr-FR" dirty="0" smtClean="0">
                <a:solidFill>
                  <a:schemeClr val="tx1"/>
                </a:solidFill>
                <a:latin typeface="Arial"/>
                <a:cs typeface="Arial"/>
              </a:rPr>
              <a:t>Modalités d’évaluation</a:t>
            </a:r>
          </a:p>
          <a:p>
            <a:endParaRPr lang="fr-FR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endParaRPr lang="fr-FR" dirty="0" smtClean="0">
              <a:latin typeface="Arial"/>
              <a:cs typeface="Arial"/>
            </a:endParaRPr>
          </a:p>
          <a:p>
            <a:endParaRPr lang="fr-FR" dirty="0" smtClean="0">
              <a:latin typeface="Arial"/>
              <a:cs typeface="Arial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0398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168</TotalTime>
  <Words>320</Words>
  <Application>Microsoft Macintosh PowerPoint</Application>
  <PresentationFormat>Affichage à l'écran (4:3)</PresentationFormat>
  <Paragraphs>65</Paragraphs>
  <Slides>8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Capital</vt:lpstr>
      <vt:lpstr>Des idées reçues</vt:lpstr>
      <vt:lpstr>Même le CNESCO et Nathalie Mons démentent</vt:lpstr>
      <vt:lpstr>Diapositive 3</vt:lpstr>
      <vt:lpstr> Ce qui doit être changé réellement est peu souvent pointé du doigt. N. Mons </vt:lpstr>
      <vt:lpstr>Le vrai but</vt:lpstr>
      <vt:lpstr>La méthode</vt:lpstr>
      <vt:lpstr>Qu’est-ce qui se cache derrière ce nouveau bac ?</vt:lpstr>
      <vt:lpstr>Le vrai visage du nouveau bac</vt:lpstr>
    </vt:vector>
  </TitlesOfParts>
  <Company>famille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 idées reçues</dc:title>
  <dc:creator>DUBOZ SYLVAINE</dc:creator>
  <cp:lastModifiedBy>Utilisateur</cp:lastModifiedBy>
  <cp:revision>16</cp:revision>
  <dcterms:created xsi:type="dcterms:W3CDTF">2018-04-06T19:49:41Z</dcterms:created>
  <dcterms:modified xsi:type="dcterms:W3CDTF">2018-04-11T19:49:09Z</dcterms:modified>
</cp:coreProperties>
</file>